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2"/>
  </p:notesMasterIdLst>
  <p:sldIdLst>
    <p:sldId id="257" r:id="rId5"/>
    <p:sldId id="262" r:id="rId6"/>
    <p:sldId id="263" r:id="rId7"/>
    <p:sldId id="258" r:id="rId8"/>
    <p:sldId id="259" r:id="rId9"/>
    <p:sldId id="260" r:id="rId10"/>
    <p:sldId id="261" r:id="rId11"/>
  </p:sldIdLst>
  <p:sldSz cx="12192000" cy="6858000"/>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5CC219-DEF2-43F6-8979-B1F370BF8988}" v="2383" dt="2019-05-26T08:19:19.7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462" autoAdjust="0"/>
  </p:normalViewPr>
  <p:slideViewPr>
    <p:cSldViewPr snapToGrid="0">
      <p:cViewPr varScale="1">
        <p:scale>
          <a:sx n="50" d="100"/>
          <a:sy n="50" d="100"/>
        </p:scale>
        <p:origin x="99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316E2A68-E653-4703-A015-1A69D574592D}" type="datetimeFigureOut">
              <a:rPr lang="en-GB" smtClean="0"/>
              <a:t>26/05/2019</a:t>
            </a:fld>
            <a:endParaRPr lang="en-GB"/>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F370EBAE-A5A5-4049-BD0E-955204045C02}" type="slidenum">
              <a:rPr lang="en-GB" smtClean="0"/>
              <a:t>‹#›</a:t>
            </a:fld>
            <a:endParaRPr lang="en-GB"/>
          </a:p>
        </p:txBody>
      </p:sp>
    </p:spTree>
    <p:extLst>
      <p:ext uri="{BB962C8B-B14F-4D97-AF65-F5344CB8AC3E}">
        <p14:creationId xmlns:p14="http://schemas.microsoft.com/office/powerpoint/2010/main" val="4293061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Series examining our DNA. </a:t>
            </a:r>
          </a:p>
          <a:p>
            <a:endParaRPr lang="en-GB" dirty="0"/>
          </a:p>
          <a:p>
            <a:r>
              <a:rPr lang="en-GB" dirty="0"/>
              <a:t>SPT next week</a:t>
            </a:r>
          </a:p>
        </p:txBody>
      </p:sp>
      <p:sp>
        <p:nvSpPr>
          <p:cNvPr id="4" name="Slide Number Placeholder 3"/>
          <p:cNvSpPr>
            <a:spLocks noGrp="1"/>
          </p:cNvSpPr>
          <p:nvPr>
            <p:ph type="sldNum" sz="quarter" idx="5"/>
          </p:nvPr>
        </p:nvSpPr>
        <p:spPr/>
        <p:txBody>
          <a:bodyPr/>
          <a:lstStyle/>
          <a:p>
            <a:fld id="{F370EBAE-A5A5-4049-BD0E-955204045C02}" type="slidenum">
              <a:rPr lang="en-GB" smtClean="0"/>
              <a:t>1</a:t>
            </a:fld>
            <a:endParaRPr lang="en-GB"/>
          </a:p>
        </p:txBody>
      </p:sp>
    </p:spTree>
    <p:extLst>
      <p:ext uri="{BB962C8B-B14F-4D97-AF65-F5344CB8AC3E}">
        <p14:creationId xmlns:p14="http://schemas.microsoft.com/office/powerpoint/2010/main" val="817332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 SAS, polar </a:t>
            </a:r>
          </a:p>
          <a:p>
            <a:r>
              <a:rPr lang="en-GB" dirty="0"/>
              <a:t>Polar explorer</a:t>
            </a:r>
          </a:p>
          <a:p>
            <a:r>
              <a:rPr lang="en-GB" dirty="0"/>
              <a:t>Seven marathons in seven days on seven continents </a:t>
            </a:r>
          </a:p>
          <a:p>
            <a:endParaRPr lang="en-GB" dirty="0"/>
          </a:p>
          <a:p>
            <a:r>
              <a:rPr lang="en-GB" dirty="0"/>
              <a:t>Controversial in this county. Why?</a:t>
            </a:r>
          </a:p>
          <a:p>
            <a:r>
              <a:rPr lang="en-GB" dirty="0"/>
              <a:t>Doesn’t like Yorkshire people and would not choose one to be part of his team!</a:t>
            </a:r>
          </a:p>
          <a:p>
            <a:r>
              <a:rPr lang="en-GB" dirty="0"/>
              <a:t>‘The only people I would not even look at are people from Yorkshire’</a:t>
            </a:r>
          </a:p>
          <a:p>
            <a:endParaRPr lang="en-GB" dirty="0"/>
          </a:p>
          <a:p>
            <a:r>
              <a:rPr lang="en-GB" dirty="0"/>
              <a:t>Outrageous. You can’t say that! As an incomer I think it’s outrageous. What many of you must think…</a:t>
            </a:r>
          </a:p>
          <a:p>
            <a:r>
              <a:rPr lang="en-GB" dirty="0"/>
              <a:t>All Age talk – throw things</a:t>
            </a:r>
          </a:p>
          <a:p>
            <a:r>
              <a:rPr lang="en-GB" dirty="0"/>
              <a:t>Not at the screens!</a:t>
            </a:r>
          </a:p>
          <a:p>
            <a:endParaRPr lang="en-GB" dirty="0"/>
          </a:p>
          <a:p>
            <a:r>
              <a:rPr lang="en-GB" dirty="0"/>
              <a:t>If he were to come here we would welcome him warmly. </a:t>
            </a:r>
          </a:p>
          <a:p>
            <a:endParaRPr lang="en-GB" dirty="0"/>
          </a:p>
          <a:p>
            <a:r>
              <a:rPr lang="en-GB" dirty="0"/>
              <a:t>Some people think adventure is not for us. Not for people in Yorkshire, who are based in Yorkshire. </a:t>
            </a:r>
          </a:p>
          <a:p>
            <a:r>
              <a:rPr lang="en-GB" dirty="0"/>
              <a:t>We can think that adventure is for others not for us. </a:t>
            </a:r>
          </a:p>
        </p:txBody>
      </p:sp>
      <p:sp>
        <p:nvSpPr>
          <p:cNvPr id="4" name="Slide Number Placeholder 3"/>
          <p:cNvSpPr>
            <a:spLocks noGrp="1"/>
          </p:cNvSpPr>
          <p:nvPr>
            <p:ph type="sldNum" sz="quarter" idx="5"/>
          </p:nvPr>
        </p:nvSpPr>
        <p:spPr/>
        <p:txBody>
          <a:bodyPr/>
          <a:lstStyle/>
          <a:p>
            <a:fld id="{F370EBAE-A5A5-4049-BD0E-955204045C02}" type="slidenum">
              <a:rPr lang="en-GB" smtClean="0"/>
              <a:t>2</a:t>
            </a:fld>
            <a:endParaRPr lang="en-GB"/>
          </a:p>
        </p:txBody>
      </p:sp>
    </p:spTree>
    <p:extLst>
      <p:ext uri="{BB962C8B-B14F-4D97-AF65-F5344CB8AC3E}">
        <p14:creationId xmlns:p14="http://schemas.microsoft.com/office/powerpoint/2010/main" val="3994553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Notice Paul wasn’t waiting around for such guidance. There were on the move, looking for opportunities for God. Not the case in Athens – Acts 17. His heart was moved and he just proclaimed the message. There was no direct guidance of the type we see here. But when very specific direction came he responds. </a:t>
            </a:r>
          </a:p>
          <a:p>
            <a:endParaRPr lang="en-GB" dirty="0"/>
          </a:p>
          <a:p>
            <a:r>
              <a:rPr lang="en-GB" dirty="0"/>
              <a:t>Luke, the writer of Acts joins the team (see the transition from v8 to v10). This is where Luke steps in and joins the adventure himself. </a:t>
            </a:r>
          </a:p>
          <a:p>
            <a:endParaRPr lang="en-GB" dirty="0"/>
          </a:p>
          <a:p>
            <a:r>
              <a:rPr lang="en-GB" dirty="0"/>
              <a:t>Join with what God is doing and get on board with that. Missio Dei – the mission of God. God is already at work by the Spirit, touching people’s lives, leads and prompts us to join in with what he is already doing and what he wants to do. </a:t>
            </a:r>
          </a:p>
          <a:p>
            <a:endParaRPr lang="en-GB" dirty="0"/>
          </a:p>
          <a:p>
            <a:r>
              <a:rPr lang="en-GB" dirty="0"/>
              <a:t>Our response can be exactly the same as Paul’s here. We don’t need to wait, but we do need to be attentive and receptive. </a:t>
            </a:r>
          </a:p>
        </p:txBody>
      </p:sp>
      <p:sp>
        <p:nvSpPr>
          <p:cNvPr id="4" name="Slide Number Placeholder 3"/>
          <p:cNvSpPr>
            <a:spLocks noGrp="1"/>
          </p:cNvSpPr>
          <p:nvPr>
            <p:ph type="sldNum" sz="quarter" idx="5"/>
          </p:nvPr>
        </p:nvSpPr>
        <p:spPr/>
        <p:txBody>
          <a:bodyPr/>
          <a:lstStyle/>
          <a:p>
            <a:fld id="{F370EBAE-A5A5-4049-BD0E-955204045C02}" type="slidenum">
              <a:rPr lang="en-GB" smtClean="0"/>
              <a:t>3</a:t>
            </a:fld>
            <a:endParaRPr lang="en-GB"/>
          </a:p>
        </p:txBody>
      </p:sp>
    </p:spTree>
    <p:extLst>
      <p:ext uri="{BB962C8B-B14F-4D97-AF65-F5344CB8AC3E}">
        <p14:creationId xmlns:p14="http://schemas.microsoft.com/office/powerpoint/2010/main" val="3913292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Tell the story</a:t>
            </a:r>
          </a:p>
          <a:p>
            <a:r>
              <a:rPr lang="en-GB" dirty="0"/>
              <a:t>Purple the imperial colour; likely to have been rich. </a:t>
            </a:r>
          </a:p>
          <a:p>
            <a:r>
              <a:rPr lang="en-GB" dirty="0"/>
              <a:t>‘worshipper of God’ – worshipped the Jewish God, the one true God. Not fully converted to Judaism. No synagogue, probably not the ten men needed to have one. </a:t>
            </a:r>
          </a:p>
          <a:p>
            <a:r>
              <a:rPr lang="en-GB" dirty="0"/>
              <a:t>Paul daringly goes to the place of prayer </a:t>
            </a:r>
          </a:p>
          <a:p>
            <a:r>
              <a:rPr lang="en-GB" dirty="0"/>
              <a:t>We need courage sometimes. Just a bit more boldness. </a:t>
            </a:r>
          </a:p>
          <a:p>
            <a:endParaRPr lang="en-GB" dirty="0"/>
          </a:p>
          <a:p>
            <a:r>
              <a:rPr lang="en-GB" dirty="0"/>
              <a:t>Example of home group. People on street corners. Not helpful. but we need more boldness. </a:t>
            </a:r>
          </a:p>
          <a:p>
            <a:endParaRPr lang="en-GB" dirty="0"/>
          </a:p>
          <a:p>
            <a:r>
              <a:rPr lang="en-GB" dirty="0"/>
              <a:t>But we do need more boldness. </a:t>
            </a:r>
          </a:p>
          <a:p>
            <a:endParaRPr lang="en-GB" dirty="0"/>
          </a:p>
          <a:p>
            <a:r>
              <a:rPr lang="en-GB" dirty="0"/>
              <a:t>God opened her heart. What an extraordinary phrase. Place of prayer sets this in the context of prayer and worship. </a:t>
            </a:r>
          </a:p>
          <a:p>
            <a:r>
              <a:rPr lang="en-GB" dirty="0"/>
              <a:t>We are to proclaim and we are also to pray</a:t>
            </a:r>
          </a:p>
        </p:txBody>
      </p:sp>
      <p:sp>
        <p:nvSpPr>
          <p:cNvPr id="4" name="Slide Number Placeholder 3"/>
          <p:cNvSpPr>
            <a:spLocks noGrp="1"/>
          </p:cNvSpPr>
          <p:nvPr>
            <p:ph type="sldNum" sz="quarter" idx="5"/>
          </p:nvPr>
        </p:nvSpPr>
        <p:spPr/>
        <p:txBody>
          <a:bodyPr/>
          <a:lstStyle/>
          <a:p>
            <a:fld id="{F370EBAE-A5A5-4049-BD0E-955204045C02}" type="slidenum">
              <a:rPr lang="en-GB" smtClean="0"/>
              <a:t>4</a:t>
            </a:fld>
            <a:endParaRPr lang="en-GB"/>
          </a:p>
        </p:txBody>
      </p:sp>
    </p:spTree>
    <p:extLst>
      <p:ext uri="{BB962C8B-B14F-4D97-AF65-F5344CB8AC3E}">
        <p14:creationId xmlns:p14="http://schemas.microsoft.com/office/powerpoint/2010/main" val="2316885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invariably a pushback when Christianity is on the advance. There’s spiritual warfare, an uproar, a flogging and imprisonment. </a:t>
            </a:r>
          </a:p>
          <a:p>
            <a:endParaRPr lang="en-GB" dirty="0"/>
          </a:p>
          <a:p>
            <a:r>
              <a:rPr lang="en-GB" dirty="0"/>
              <a:t>Danger of Christianity being ‘safe’. Because of our turbulent times we look for security only. God does give security but then launches us out on an adventure of faith, that will take into an uncertain turbulent world and will involve significant risk. </a:t>
            </a:r>
          </a:p>
          <a:p>
            <a:endParaRPr lang="en-GB" dirty="0"/>
          </a:p>
          <a:p>
            <a:r>
              <a:rPr lang="en-GB" dirty="0"/>
              <a:t>Reflection </a:t>
            </a:r>
          </a:p>
        </p:txBody>
      </p:sp>
      <p:sp>
        <p:nvSpPr>
          <p:cNvPr id="4" name="Slide Number Placeholder 3"/>
          <p:cNvSpPr>
            <a:spLocks noGrp="1"/>
          </p:cNvSpPr>
          <p:nvPr>
            <p:ph type="sldNum" sz="quarter" idx="5"/>
          </p:nvPr>
        </p:nvSpPr>
        <p:spPr/>
        <p:txBody>
          <a:bodyPr/>
          <a:lstStyle/>
          <a:p>
            <a:fld id="{F370EBAE-A5A5-4049-BD0E-955204045C02}" type="slidenum">
              <a:rPr lang="en-GB" smtClean="0"/>
              <a:t>5</a:t>
            </a:fld>
            <a:endParaRPr lang="en-GB"/>
          </a:p>
        </p:txBody>
      </p:sp>
    </p:spTree>
    <p:extLst>
      <p:ext uri="{BB962C8B-B14F-4D97-AF65-F5344CB8AC3E}">
        <p14:creationId xmlns:p14="http://schemas.microsoft.com/office/powerpoint/2010/main" val="3745077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Paul and Silas are telling an alternative story</a:t>
            </a:r>
          </a:p>
          <a:p>
            <a:endParaRPr lang="en-GB" dirty="0"/>
          </a:p>
          <a:p>
            <a:r>
              <a:rPr lang="en-GB" dirty="0"/>
              <a:t>We don’t need to climb Everest or head to the Sahara. Ivan Illich. Tell an alternative story. Our attitude to money, or career, our attitude to tragedy. Office politics, uncertain times. Do we tell an alternative story. </a:t>
            </a:r>
          </a:p>
          <a:p>
            <a:endParaRPr lang="en-GB" dirty="0"/>
          </a:p>
          <a:p>
            <a:r>
              <a:rPr lang="en-GB" dirty="0"/>
              <a:t>We can tell an alternative story right where we are. </a:t>
            </a:r>
          </a:p>
        </p:txBody>
      </p:sp>
      <p:sp>
        <p:nvSpPr>
          <p:cNvPr id="4" name="Slide Number Placeholder 3"/>
          <p:cNvSpPr>
            <a:spLocks noGrp="1"/>
          </p:cNvSpPr>
          <p:nvPr>
            <p:ph type="sldNum" sz="quarter" idx="5"/>
          </p:nvPr>
        </p:nvSpPr>
        <p:spPr/>
        <p:txBody>
          <a:bodyPr/>
          <a:lstStyle/>
          <a:p>
            <a:fld id="{F370EBAE-A5A5-4049-BD0E-955204045C02}" type="slidenum">
              <a:rPr lang="en-GB" smtClean="0"/>
              <a:t>6</a:t>
            </a:fld>
            <a:endParaRPr lang="en-GB"/>
          </a:p>
        </p:txBody>
      </p:sp>
    </p:spTree>
    <p:extLst>
      <p:ext uri="{BB962C8B-B14F-4D97-AF65-F5344CB8AC3E}">
        <p14:creationId xmlns:p14="http://schemas.microsoft.com/office/powerpoint/2010/main" val="3240565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God’s transforming grace. </a:t>
            </a:r>
          </a:p>
          <a:p>
            <a:endParaRPr lang="en-GB" dirty="0"/>
          </a:p>
          <a:p>
            <a:r>
              <a:rPr lang="en-GB" dirty="0"/>
              <a:t>The jailor is rescued and he and his whole family experience transformation. He takes a huge risk, but this is now life in colour</a:t>
            </a:r>
          </a:p>
        </p:txBody>
      </p:sp>
      <p:sp>
        <p:nvSpPr>
          <p:cNvPr id="4" name="Slide Number Placeholder 3"/>
          <p:cNvSpPr>
            <a:spLocks noGrp="1"/>
          </p:cNvSpPr>
          <p:nvPr>
            <p:ph type="sldNum" sz="quarter" idx="5"/>
          </p:nvPr>
        </p:nvSpPr>
        <p:spPr/>
        <p:txBody>
          <a:bodyPr/>
          <a:lstStyle/>
          <a:p>
            <a:fld id="{F370EBAE-A5A5-4049-BD0E-955204045C02}" type="slidenum">
              <a:rPr lang="en-GB" smtClean="0"/>
              <a:t>7</a:t>
            </a:fld>
            <a:endParaRPr lang="en-GB"/>
          </a:p>
        </p:txBody>
      </p:sp>
    </p:spTree>
    <p:extLst>
      <p:ext uri="{BB962C8B-B14F-4D97-AF65-F5344CB8AC3E}">
        <p14:creationId xmlns:p14="http://schemas.microsoft.com/office/powerpoint/2010/main" val="3973984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5/26/2019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5/26/2019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5/26/2019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5/26/2019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5/26/2019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5/26/2019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5/26/2019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5/26/2019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5/26/2019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5/26/2019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5/26/2019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5/26/2019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5/26/2019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5/26/2019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5/26/2019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5/26/2019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5/26/2019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5/26/2019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5FB33-6011-4A08-B46D-5F13DC984FFE}"/>
              </a:ext>
            </a:extLst>
          </p:cNvPr>
          <p:cNvSpPr>
            <a:spLocks noGrp="1"/>
          </p:cNvSpPr>
          <p:nvPr>
            <p:ph type="title"/>
          </p:nvPr>
        </p:nvSpPr>
        <p:spPr/>
        <p:txBody>
          <a:bodyPr>
            <a:normAutofit fontScale="90000"/>
          </a:bodyPr>
          <a:lstStyle/>
          <a:p>
            <a:r>
              <a:rPr lang="en-GB" dirty="0"/>
              <a:t>Embracing Adventure</a:t>
            </a:r>
            <a:br>
              <a:rPr lang="en-GB" dirty="0"/>
            </a:br>
            <a:r>
              <a:rPr lang="en-GB" dirty="0"/>
              <a:t>Acts 16</a:t>
            </a:r>
          </a:p>
        </p:txBody>
      </p:sp>
      <p:sp>
        <p:nvSpPr>
          <p:cNvPr id="3" name="Content Placeholder 2">
            <a:extLst>
              <a:ext uri="{FF2B5EF4-FFF2-40B4-BE49-F238E27FC236}">
                <a16:creationId xmlns:a16="http://schemas.microsoft.com/office/drawing/2014/main" id="{55B15C59-EEA5-4962-A318-A7B403E72F91}"/>
              </a:ext>
            </a:extLst>
          </p:cNvPr>
          <p:cNvSpPr>
            <a:spLocks noGrp="1"/>
          </p:cNvSpPr>
          <p:nvPr>
            <p:ph idx="1"/>
          </p:nvPr>
        </p:nvSpPr>
        <p:spPr/>
        <p:txBody>
          <a:bodyPr>
            <a:normAutofit/>
          </a:bodyPr>
          <a:lstStyle/>
          <a:p>
            <a:r>
              <a:rPr lang="en-GB" sz="4000" i="1" dirty="0"/>
              <a:t>Following Jesus</a:t>
            </a:r>
          </a:p>
          <a:p>
            <a:r>
              <a:rPr lang="en-GB" sz="4000" i="1" dirty="0"/>
              <a:t>Centrality of the Bible </a:t>
            </a:r>
          </a:p>
          <a:p>
            <a:r>
              <a:rPr lang="en-GB" sz="4000" i="1" dirty="0"/>
              <a:t>Engaging in Mission </a:t>
            </a:r>
          </a:p>
          <a:p>
            <a:r>
              <a:rPr lang="en-GB" sz="4000" i="1" dirty="0"/>
              <a:t>Embracing Adventure</a:t>
            </a:r>
          </a:p>
          <a:p>
            <a:r>
              <a:rPr lang="en-GB" sz="4000" i="1" dirty="0"/>
              <a:t>Faithful in Prayer </a:t>
            </a:r>
          </a:p>
        </p:txBody>
      </p:sp>
      <p:pic>
        <p:nvPicPr>
          <p:cNvPr id="4" name="Picture 3">
            <a:extLst>
              <a:ext uri="{FF2B5EF4-FFF2-40B4-BE49-F238E27FC236}">
                <a16:creationId xmlns:a16="http://schemas.microsoft.com/office/drawing/2014/main" id="{0F1AF840-FD7A-4A48-A0A1-BBA2FF8D88EB}"/>
              </a:ext>
            </a:extLst>
          </p:cNvPr>
          <p:cNvPicPr>
            <a:picLocks noChangeAspect="1"/>
          </p:cNvPicPr>
          <p:nvPr/>
        </p:nvPicPr>
        <p:blipFill>
          <a:blip r:embed="rId3"/>
          <a:stretch>
            <a:fillRect/>
          </a:stretch>
        </p:blipFill>
        <p:spPr>
          <a:xfrm rot="-5400000">
            <a:off x="6297552" y="1080989"/>
            <a:ext cx="6693956" cy="4709281"/>
          </a:xfrm>
          <a:prstGeom prst="rect">
            <a:avLst/>
          </a:prstGeom>
        </p:spPr>
      </p:pic>
    </p:spTree>
    <p:extLst>
      <p:ext uri="{BB962C8B-B14F-4D97-AF65-F5344CB8AC3E}">
        <p14:creationId xmlns:p14="http://schemas.microsoft.com/office/powerpoint/2010/main" val="268415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6EDD-8808-4022-A852-FB0C4895447D}"/>
              </a:ext>
            </a:extLst>
          </p:cNvPr>
          <p:cNvSpPr>
            <a:spLocks noGrp="1"/>
          </p:cNvSpPr>
          <p:nvPr>
            <p:ph type="title"/>
          </p:nvPr>
        </p:nvSpPr>
        <p:spPr>
          <a:xfrm>
            <a:off x="838200" y="365125"/>
            <a:ext cx="10515600" cy="707895"/>
          </a:xfrm>
        </p:spPr>
        <p:txBody>
          <a:bodyPr>
            <a:normAutofit fontScale="90000"/>
          </a:bodyPr>
          <a:lstStyle/>
          <a:p>
            <a:r>
              <a:rPr lang="en-GB" dirty="0"/>
              <a:t>Embracing Adventure - Acts 16</a:t>
            </a:r>
          </a:p>
        </p:txBody>
      </p:sp>
      <p:pic>
        <p:nvPicPr>
          <p:cNvPr id="4" name="Content Placeholder 3">
            <a:extLst>
              <a:ext uri="{FF2B5EF4-FFF2-40B4-BE49-F238E27FC236}">
                <a16:creationId xmlns:a16="http://schemas.microsoft.com/office/drawing/2014/main" id="{38F31979-1A99-479F-AF89-2F448E78AF5E}"/>
              </a:ext>
            </a:extLst>
          </p:cNvPr>
          <p:cNvPicPr>
            <a:picLocks noGrp="1" noChangeAspect="1"/>
          </p:cNvPicPr>
          <p:nvPr>
            <p:ph idx="1"/>
          </p:nvPr>
        </p:nvPicPr>
        <p:blipFill>
          <a:blip r:embed="rId3"/>
          <a:stretch>
            <a:fillRect/>
          </a:stretch>
        </p:blipFill>
        <p:spPr>
          <a:xfrm>
            <a:off x="1953438" y="1202601"/>
            <a:ext cx="7843705" cy="5518145"/>
          </a:xfrm>
          <a:prstGeom prst="rect">
            <a:avLst/>
          </a:prstGeom>
        </p:spPr>
      </p:pic>
    </p:spTree>
    <p:extLst>
      <p:ext uri="{BB962C8B-B14F-4D97-AF65-F5344CB8AC3E}">
        <p14:creationId xmlns:p14="http://schemas.microsoft.com/office/powerpoint/2010/main" val="835376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AD33E-1E26-451C-BE00-87348266B2DB}"/>
              </a:ext>
            </a:extLst>
          </p:cNvPr>
          <p:cNvSpPr>
            <a:spLocks noGrp="1"/>
          </p:cNvSpPr>
          <p:nvPr>
            <p:ph type="title"/>
          </p:nvPr>
        </p:nvSpPr>
        <p:spPr/>
        <p:txBody>
          <a:bodyPr>
            <a:normAutofit fontScale="90000"/>
          </a:bodyPr>
          <a:lstStyle/>
          <a:p>
            <a:r>
              <a:rPr lang="en-GB" dirty="0"/>
              <a:t>Responsive to the Holy Spirit (vv6-10) </a:t>
            </a:r>
          </a:p>
        </p:txBody>
      </p:sp>
      <p:pic>
        <p:nvPicPr>
          <p:cNvPr id="4" name="Content Placeholder 3">
            <a:extLst>
              <a:ext uri="{FF2B5EF4-FFF2-40B4-BE49-F238E27FC236}">
                <a16:creationId xmlns:a16="http://schemas.microsoft.com/office/drawing/2014/main" id="{C18BBCB9-D844-46F8-8E04-A1EA6CED649A}"/>
              </a:ext>
            </a:extLst>
          </p:cNvPr>
          <p:cNvPicPr>
            <a:picLocks noGrp="1" noChangeAspect="1"/>
          </p:cNvPicPr>
          <p:nvPr>
            <p:ph idx="1"/>
          </p:nvPr>
        </p:nvPicPr>
        <p:blipFill>
          <a:blip r:embed="rId3"/>
          <a:stretch>
            <a:fillRect/>
          </a:stretch>
        </p:blipFill>
        <p:spPr>
          <a:xfrm>
            <a:off x="1862014" y="1690688"/>
            <a:ext cx="8276184" cy="4608511"/>
          </a:xfrm>
          <a:prstGeom prst="rect">
            <a:avLst/>
          </a:prstGeom>
        </p:spPr>
      </p:pic>
    </p:spTree>
    <p:extLst>
      <p:ext uri="{BB962C8B-B14F-4D97-AF65-F5344CB8AC3E}">
        <p14:creationId xmlns:p14="http://schemas.microsoft.com/office/powerpoint/2010/main" val="1354647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39D99-E3EA-4D8F-BA33-CFEB402EE7A5}"/>
              </a:ext>
            </a:extLst>
          </p:cNvPr>
          <p:cNvSpPr>
            <a:spLocks noGrp="1"/>
          </p:cNvSpPr>
          <p:nvPr>
            <p:ph type="title"/>
          </p:nvPr>
        </p:nvSpPr>
        <p:spPr/>
        <p:txBody>
          <a:bodyPr/>
          <a:lstStyle/>
          <a:p>
            <a:r>
              <a:rPr lang="en-GB" dirty="0"/>
              <a:t>Proclaim and Pray (vv13-15) </a:t>
            </a:r>
          </a:p>
        </p:txBody>
      </p:sp>
      <p:pic>
        <p:nvPicPr>
          <p:cNvPr id="4" name="Content Placeholder 3">
            <a:extLst>
              <a:ext uri="{FF2B5EF4-FFF2-40B4-BE49-F238E27FC236}">
                <a16:creationId xmlns:a16="http://schemas.microsoft.com/office/drawing/2014/main" id="{5DD9FF32-3659-487E-9D49-FDA30D921914}"/>
              </a:ext>
            </a:extLst>
          </p:cNvPr>
          <p:cNvPicPr>
            <a:picLocks noGrp="1" noChangeAspect="1"/>
          </p:cNvPicPr>
          <p:nvPr>
            <p:ph idx="1"/>
          </p:nvPr>
        </p:nvPicPr>
        <p:blipFill>
          <a:blip r:embed="rId3"/>
          <a:stretch>
            <a:fillRect/>
          </a:stretch>
        </p:blipFill>
        <p:spPr>
          <a:xfrm>
            <a:off x="5794612" y="2141537"/>
            <a:ext cx="5801784" cy="4351338"/>
          </a:xfrm>
          <a:prstGeom prst="rect">
            <a:avLst/>
          </a:prstGeom>
        </p:spPr>
      </p:pic>
      <p:pic>
        <p:nvPicPr>
          <p:cNvPr id="5" name="Picture 4">
            <a:extLst>
              <a:ext uri="{FF2B5EF4-FFF2-40B4-BE49-F238E27FC236}">
                <a16:creationId xmlns:a16="http://schemas.microsoft.com/office/drawing/2014/main" id="{3361B62B-89C6-482E-B823-EE5BCB9D1AA2}"/>
              </a:ext>
            </a:extLst>
          </p:cNvPr>
          <p:cNvPicPr>
            <a:picLocks noChangeAspect="1"/>
          </p:cNvPicPr>
          <p:nvPr/>
        </p:nvPicPr>
        <p:blipFill>
          <a:blip r:embed="rId4">
            <a:duotone>
              <a:prstClr val="black"/>
              <a:srgbClr val="D9C3A5">
                <a:tint val="50000"/>
                <a:satMod val="180000"/>
              </a:srgbClr>
            </a:duotone>
          </a:blip>
          <a:stretch>
            <a:fillRect/>
          </a:stretch>
        </p:blipFill>
        <p:spPr>
          <a:xfrm>
            <a:off x="510268" y="1438981"/>
            <a:ext cx="6291748" cy="3411189"/>
          </a:xfrm>
          <a:prstGeom prst="rect">
            <a:avLst/>
          </a:prstGeom>
        </p:spPr>
      </p:pic>
    </p:spTree>
    <p:extLst>
      <p:ext uri="{BB962C8B-B14F-4D97-AF65-F5344CB8AC3E}">
        <p14:creationId xmlns:p14="http://schemas.microsoft.com/office/powerpoint/2010/main" val="1660752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F2498-BBD5-4467-BB7B-CA4D22C2C617}"/>
              </a:ext>
            </a:extLst>
          </p:cNvPr>
          <p:cNvSpPr>
            <a:spLocks noGrp="1"/>
          </p:cNvSpPr>
          <p:nvPr>
            <p:ph type="title"/>
          </p:nvPr>
        </p:nvSpPr>
        <p:spPr/>
        <p:txBody>
          <a:bodyPr/>
          <a:lstStyle/>
          <a:p>
            <a:r>
              <a:rPr lang="en-GB" dirty="0"/>
              <a:t>The Element of Risk (vv16-24) </a:t>
            </a:r>
          </a:p>
        </p:txBody>
      </p:sp>
      <p:pic>
        <p:nvPicPr>
          <p:cNvPr id="4" name="Content Placeholder 3">
            <a:extLst>
              <a:ext uri="{FF2B5EF4-FFF2-40B4-BE49-F238E27FC236}">
                <a16:creationId xmlns:a16="http://schemas.microsoft.com/office/drawing/2014/main" id="{D1F0B1AC-5603-4852-BED4-C4E5CC452A0E}"/>
              </a:ext>
            </a:extLst>
          </p:cNvPr>
          <p:cNvPicPr>
            <a:picLocks noGrp="1" noChangeAspect="1"/>
          </p:cNvPicPr>
          <p:nvPr>
            <p:ph idx="1"/>
          </p:nvPr>
        </p:nvPicPr>
        <p:blipFill>
          <a:blip r:embed="rId3"/>
          <a:stretch>
            <a:fillRect/>
          </a:stretch>
        </p:blipFill>
        <p:spPr>
          <a:xfrm>
            <a:off x="1389616" y="1456267"/>
            <a:ext cx="9396655" cy="4933244"/>
          </a:xfrm>
          <a:prstGeom prst="rect">
            <a:avLst/>
          </a:prstGeom>
        </p:spPr>
      </p:pic>
    </p:spTree>
    <p:extLst>
      <p:ext uri="{BB962C8B-B14F-4D97-AF65-F5344CB8AC3E}">
        <p14:creationId xmlns:p14="http://schemas.microsoft.com/office/powerpoint/2010/main" val="4266593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FB94E-F203-4FC3-B5E6-2D44443AC6DF}"/>
              </a:ext>
            </a:extLst>
          </p:cNvPr>
          <p:cNvSpPr>
            <a:spLocks noGrp="1"/>
          </p:cNvSpPr>
          <p:nvPr>
            <p:ph type="title"/>
          </p:nvPr>
        </p:nvSpPr>
        <p:spPr/>
        <p:txBody>
          <a:bodyPr/>
          <a:lstStyle/>
          <a:p>
            <a:r>
              <a:rPr lang="en-GB" dirty="0"/>
              <a:t>Praise in the battle! (v25) </a:t>
            </a:r>
          </a:p>
        </p:txBody>
      </p:sp>
      <p:sp>
        <p:nvSpPr>
          <p:cNvPr id="3" name="Content Placeholder 2">
            <a:extLst>
              <a:ext uri="{FF2B5EF4-FFF2-40B4-BE49-F238E27FC236}">
                <a16:creationId xmlns:a16="http://schemas.microsoft.com/office/drawing/2014/main" id="{75DCB6A7-AE85-4F82-B78D-5244FC472BE2}"/>
              </a:ext>
            </a:extLst>
          </p:cNvPr>
          <p:cNvSpPr>
            <a:spLocks noGrp="1"/>
          </p:cNvSpPr>
          <p:nvPr>
            <p:ph idx="1"/>
          </p:nvPr>
        </p:nvSpPr>
        <p:spPr>
          <a:xfrm>
            <a:off x="1029689" y="1690688"/>
            <a:ext cx="2853689" cy="4351338"/>
          </a:xfrm>
        </p:spPr>
        <p:txBody>
          <a:bodyPr>
            <a:normAutofit/>
          </a:bodyPr>
          <a:lstStyle/>
          <a:p>
            <a:pPr marL="0" indent="0">
              <a:buNone/>
            </a:pPr>
            <a:r>
              <a:rPr lang="en-GB" sz="4000" dirty="0"/>
              <a:t>Telling an alternative story</a:t>
            </a:r>
          </a:p>
        </p:txBody>
      </p:sp>
      <p:pic>
        <p:nvPicPr>
          <p:cNvPr id="4" name="Picture 3">
            <a:extLst>
              <a:ext uri="{FF2B5EF4-FFF2-40B4-BE49-F238E27FC236}">
                <a16:creationId xmlns:a16="http://schemas.microsoft.com/office/drawing/2014/main" id="{04C2E7CA-5CEB-4CA1-BB52-357EE9F679AD}"/>
              </a:ext>
            </a:extLst>
          </p:cNvPr>
          <p:cNvPicPr>
            <a:picLocks noChangeAspect="1"/>
          </p:cNvPicPr>
          <p:nvPr/>
        </p:nvPicPr>
        <p:blipFill>
          <a:blip r:embed="rId3"/>
          <a:stretch>
            <a:fillRect/>
          </a:stretch>
        </p:blipFill>
        <p:spPr>
          <a:xfrm>
            <a:off x="5260621" y="1387348"/>
            <a:ext cx="6522545" cy="5331922"/>
          </a:xfrm>
          <a:prstGeom prst="rect">
            <a:avLst/>
          </a:prstGeom>
        </p:spPr>
      </p:pic>
    </p:spTree>
    <p:extLst>
      <p:ext uri="{BB962C8B-B14F-4D97-AF65-F5344CB8AC3E}">
        <p14:creationId xmlns:p14="http://schemas.microsoft.com/office/powerpoint/2010/main" val="3882168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FD5C6-A6A3-470B-9D02-EFE9D44EA404}"/>
              </a:ext>
            </a:extLst>
          </p:cNvPr>
          <p:cNvSpPr>
            <a:spLocks noGrp="1"/>
          </p:cNvSpPr>
          <p:nvPr>
            <p:ph type="title"/>
          </p:nvPr>
        </p:nvSpPr>
        <p:spPr/>
        <p:txBody>
          <a:bodyPr>
            <a:normAutofit fontScale="90000"/>
          </a:bodyPr>
          <a:lstStyle/>
          <a:p>
            <a:r>
              <a:rPr lang="en-GB" dirty="0"/>
              <a:t>Responding to the Opportunities (vs 29-34)</a:t>
            </a:r>
          </a:p>
        </p:txBody>
      </p:sp>
      <p:pic>
        <p:nvPicPr>
          <p:cNvPr id="4" name="Content Placeholder 3">
            <a:extLst>
              <a:ext uri="{FF2B5EF4-FFF2-40B4-BE49-F238E27FC236}">
                <a16:creationId xmlns:a16="http://schemas.microsoft.com/office/drawing/2014/main" id="{7273D581-6927-4D98-97AC-57E13CCA1505}"/>
              </a:ext>
            </a:extLst>
          </p:cNvPr>
          <p:cNvPicPr>
            <a:picLocks noGrp="1" noChangeAspect="1"/>
          </p:cNvPicPr>
          <p:nvPr>
            <p:ph idx="1"/>
          </p:nvPr>
        </p:nvPicPr>
        <p:blipFill>
          <a:blip r:embed="rId3"/>
          <a:stretch>
            <a:fillRect/>
          </a:stretch>
        </p:blipFill>
        <p:spPr>
          <a:xfrm>
            <a:off x="2166131" y="1442332"/>
            <a:ext cx="8361145" cy="4710112"/>
          </a:xfrm>
          <a:prstGeom prst="rect">
            <a:avLst/>
          </a:prstGeom>
        </p:spPr>
      </p:pic>
    </p:spTree>
    <p:extLst>
      <p:ext uri="{BB962C8B-B14F-4D97-AF65-F5344CB8AC3E}">
        <p14:creationId xmlns:p14="http://schemas.microsoft.com/office/powerpoint/2010/main" val="89785048"/>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F2F3698D71DB40B9309D265380E61A" ma:contentTypeVersion="5" ma:contentTypeDescription="Create a new document." ma:contentTypeScope="" ma:versionID="f9f9eee69fc8c73bba6650368d647291">
  <xsd:schema xmlns:xsd="http://www.w3.org/2001/XMLSchema" xmlns:xs="http://www.w3.org/2001/XMLSchema" xmlns:p="http://schemas.microsoft.com/office/2006/metadata/properties" xmlns:ns2="8145bb1d-ca89-48f5-8a03-ec3f69990983" targetNamespace="http://schemas.microsoft.com/office/2006/metadata/properties" ma:root="true" ma:fieldsID="ca954b7b41de12c1627fc4fb5a1815be" ns2:_="">
    <xsd:import namespace="8145bb1d-ca89-48f5-8a03-ec3f6999098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45bb1d-ca89-48f5-8a03-ec3f6999098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544205-C389-4AED-BF8E-4E3488D9F849}">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145bb1d-ca89-48f5-8a03-ec3f69990983"/>
    <ds:schemaRef ds:uri="http://www.w3.org/XML/1998/namespace"/>
    <ds:schemaRef ds:uri="http://purl.org/dc/dcmitype/"/>
  </ds:schemaRefs>
</ds:datastoreItem>
</file>

<file path=customXml/itemProps2.xml><?xml version="1.0" encoding="utf-8"?>
<ds:datastoreItem xmlns:ds="http://schemas.openxmlformats.org/officeDocument/2006/customXml" ds:itemID="{58913F43-569C-4B94-BC63-89EC0C59C2E5}">
  <ds:schemaRefs>
    <ds:schemaRef ds:uri="http://schemas.microsoft.com/sharepoint/v3/contenttype/forms"/>
  </ds:schemaRefs>
</ds:datastoreItem>
</file>

<file path=customXml/itemProps3.xml><?xml version="1.0" encoding="utf-8"?>
<ds:datastoreItem xmlns:ds="http://schemas.openxmlformats.org/officeDocument/2006/customXml" ds:itemID="{94264A63-3A16-4E8E-B2E7-3BB5062651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45bb1d-ca89-48f5-8a03-ec3f69990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2421</TotalTime>
  <Words>674</Words>
  <Application>Microsoft Office PowerPoint</Application>
  <PresentationFormat>Widescreen</PresentationFormat>
  <Paragraphs>71</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Corbel</vt:lpstr>
      <vt:lpstr>Depth</vt:lpstr>
      <vt:lpstr>Embracing Adventure Acts 16</vt:lpstr>
      <vt:lpstr>Embracing Adventure - Acts 16</vt:lpstr>
      <vt:lpstr>Responsive to the Holy Spirit (vv6-10) </vt:lpstr>
      <vt:lpstr>Proclaim and Pray (vv13-15) </vt:lpstr>
      <vt:lpstr>The Element of Risk (vv16-24) </vt:lpstr>
      <vt:lpstr>Praise in the battle! (v25) </vt:lpstr>
      <vt:lpstr>Responding to the Opportunities (vs 29-34)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Embracing Adventure Acts 17</dc:title>
  <dc:creator>Peter Morden</dc:creator>
  <cp:lastModifiedBy>Sound Desk</cp:lastModifiedBy>
  <cp:revision>3</cp:revision>
  <cp:lastPrinted>2019-05-26T08:16:58Z</cp:lastPrinted>
  <dcterms:created xsi:type="dcterms:W3CDTF">2019-05-24T16:52:42Z</dcterms:created>
  <dcterms:modified xsi:type="dcterms:W3CDTF">2019-05-26T10:01:25Z</dcterms:modified>
</cp:coreProperties>
</file>