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4"/>
  </p:notesMasterIdLst>
  <p:sldIdLst>
    <p:sldId id="262" r:id="rId5"/>
    <p:sldId id="257" r:id="rId6"/>
    <p:sldId id="258" r:id="rId7"/>
    <p:sldId id="259" r:id="rId8"/>
    <p:sldId id="260" r:id="rId9"/>
    <p:sldId id="261" r:id="rId10"/>
    <p:sldId id="263" r:id="rId11"/>
    <p:sldId id="264" r:id="rId12"/>
    <p:sldId id="265" r:id="rId13"/>
  </p:sldIdLst>
  <p:sldSz cx="12192000" cy="6858000"/>
  <p:notesSz cx="67945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6BCC5-32B3-4200-9291-CCB3627F695F}" v="3726" dt="2019-06-02T08:12:18.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146" autoAdjust="0"/>
  </p:normalViewPr>
  <p:slideViewPr>
    <p:cSldViewPr snapToGrid="0">
      <p:cViewPr varScale="1">
        <p:scale>
          <a:sx n="97" d="100"/>
          <a:sy n="97" d="100"/>
        </p:scale>
        <p:origin x="10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E83CFC87-3C36-405B-A46B-2F6A2E60702E}" type="datetimeFigureOut">
              <a:rPr lang="en-GB" smtClean="0"/>
              <a:t>01/06/2019</a:t>
            </a:fld>
            <a:endParaRPr lang="en-GB"/>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5FA44183-26D8-4E20-8077-9F9CB7D421B7}" type="slidenum">
              <a:rPr lang="en-GB" smtClean="0"/>
              <a:t>‹#›</a:t>
            </a:fld>
            <a:endParaRPr lang="en-GB"/>
          </a:p>
        </p:txBody>
      </p:sp>
    </p:spTree>
    <p:extLst>
      <p:ext uri="{BB962C8B-B14F-4D97-AF65-F5344CB8AC3E}">
        <p14:creationId xmlns:p14="http://schemas.microsoft.com/office/powerpoint/2010/main" val="248799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past weeks, in different gatherings and in small groups, we’ve been reflecting on some values as a church. Essentially our DNA, the things that are vital to us. </a:t>
            </a:r>
          </a:p>
          <a:p>
            <a:r>
              <a:rPr lang="en-GB" dirty="0"/>
              <a:t>Following Jesus; Centrality of the Bible; Engaging in Mission; Embracing Adventure; Faithful in Prayer </a:t>
            </a:r>
          </a:p>
          <a:p>
            <a:endParaRPr lang="en-GB" dirty="0"/>
          </a:p>
          <a:p>
            <a:r>
              <a:rPr lang="en-GB" dirty="0"/>
              <a:t>In many ways they’re straightforward. Many gospel churches have similar values, sometimes expressed in different ways. </a:t>
            </a:r>
          </a:p>
          <a:p>
            <a:r>
              <a:rPr lang="en-GB" dirty="0"/>
              <a:t>That’s a positive. If we are coming up with things that are radically different from any other church, that’s concerning. Jesus is the same yesterday and forever, the gospel is God’s power to save in any age. It’s what our forebears called ‘the old, old story’ which we are called live and proclaim. These are tried and trusted gospel values. We can have confidence as we seek to live these out. </a:t>
            </a:r>
          </a:p>
          <a:p>
            <a:endParaRPr lang="en-GB" dirty="0"/>
          </a:p>
          <a:p>
            <a:r>
              <a:rPr lang="en-GB" dirty="0"/>
              <a:t>The one that’s got a slightly different ring. Leadership Mentor ill (v. brief). </a:t>
            </a:r>
          </a:p>
          <a:p>
            <a:r>
              <a:rPr lang="en-GB" dirty="0"/>
              <a:t>But SPBC at its very best. </a:t>
            </a:r>
          </a:p>
          <a:p>
            <a:r>
              <a:rPr lang="en-GB" dirty="0"/>
              <a:t>At its best we take risks of faith as we move forward together. We embrace adventure in the cause of the gospel. </a:t>
            </a:r>
          </a:p>
          <a:p>
            <a:r>
              <a:rPr lang="en-GB" dirty="0"/>
              <a:t>That’s so important. It may be the old, old story, but it’s a new culture, that continues to change rapidly. Social commentators talk about an ‘accelerated culture’ when describing the world we live in. The only constant is fast paced, disorientating change. We need to consciously embrace adventure, take risks of faith, if we are going to share the never changing gospel with an ever changing world. </a:t>
            </a:r>
          </a:p>
          <a:p>
            <a:endParaRPr lang="en-GB" dirty="0"/>
          </a:p>
          <a:p>
            <a:r>
              <a:rPr lang="en-GB" dirty="0"/>
              <a:t>These are offered to the church.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0EBAE-A5A5-4049-BD0E-955204045C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33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Psalm 119 is not normally thought of as a Psalm whose central theme is prayer. </a:t>
            </a:r>
          </a:p>
          <a:p>
            <a:r>
              <a:rPr lang="en-GB" dirty="0"/>
              <a:t>Rather, it’s considered a Psalm about the Bible. It certainly is about Scripture, speaking of its perfection. But it’s also very much a prayer. The majority of phrases in our vvs are direct speech to God. vv161-63. Read. </a:t>
            </a:r>
          </a:p>
          <a:p>
            <a:r>
              <a:rPr lang="en-GB" dirty="0"/>
              <a:t>In fact this Psalm has much to teach us about prayer. </a:t>
            </a:r>
          </a:p>
          <a:p>
            <a:r>
              <a:rPr lang="en-GB" dirty="0"/>
              <a:t>We can ask the question, ‘what does it mean to be faithful in prayer?’ and see what the Psalm teaches us, especially the vvs we read. </a:t>
            </a:r>
          </a:p>
        </p:txBody>
      </p:sp>
      <p:sp>
        <p:nvSpPr>
          <p:cNvPr id="4" name="Slide Number Placeholder 3"/>
          <p:cNvSpPr>
            <a:spLocks noGrp="1"/>
          </p:cNvSpPr>
          <p:nvPr>
            <p:ph type="sldNum" sz="quarter" idx="5"/>
          </p:nvPr>
        </p:nvSpPr>
        <p:spPr/>
        <p:txBody>
          <a:bodyPr/>
          <a:lstStyle/>
          <a:p>
            <a:fld id="{5FA44183-26D8-4E20-8077-9F9CB7D421B7}" type="slidenum">
              <a:rPr lang="en-GB" smtClean="0"/>
              <a:t>2</a:t>
            </a:fld>
            <a:endParaRPr lang="en-GB"/>
          </a:p>
        </p:txBody>
      </p:sp>
    </p:spTree>
    <p:extLst>
      <p:ext uri="{BB962C8B-B14F-4D97-AF65-F5344CB8AC3E}">
        <p14:creationId xmlns:p14="http://schemas.microsoft.com/office/powerpoint/2010/main" val="2173922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Psalm is a prayer but it’s also about the Bible and that’s appropriate, because the two go together. </a:t>
            </a:r>
          </a:p>
          <a:p>
            <a:r>
              <a:rPr lang="en-GB" dirty="0"/>
              <a:t>vv166-67. Notice, ‘follow’, ‘love’ and ‘obey’. </a:t>
            </a:r>
          </a:p>
          <a:p>
            <a:endParaRPr lang="en-GB" dirty="0"/>
          </a:p>
          <a:p>
            <a:r>
              <a:rPr lang="en-GB" dirty="0"/>
              <a:t>‘Pray as you can, not as you can’t’</a:t>
            </a:r>
          </a:p>
          <a:p>
            <a:r>
              <a:rPr lang="en-GB" dirty="0"/>
              <a:t>Wherever we are on our journey, God hears us. Just pray, just speak out to God what’s on your heart. </a:t>
            </a:r>
          </a:p>
          <a:p>
            <a:endParaRPr lang="en-GB" dirty="0"/>
          </a:p>
          <a:p>
            <a:r>
              <a:rPr lang="en-GB" dirty="0"/>
              <a:t>But God does want to change us and grow us in prayer. </a:t>
            </a:r>
          </a:p>
          <a:p>
            <a:r>
              <a:rPr lang="en-GB" dirty="0"/>
              <a:t>Sometimes we end up praying for our own selfish desires. God wants to move us on, and he does this through his word. </a:t>
            </a:r>
          </a:p>
          <a:p>
            <a:endParaRPr lang="en-GB" dirty="0"/>
          </a:p>
          <a:p>
            <a:r>
              <a:rPr lang="en-GB" dirty="0"/>
              <a:t>Headingley evening Gathering. Looking at People in Prayer. Mainly OT, Abraham, Nehemiah, David. Their priorities were very different from ours. </a:t>
            </a:r>
          </a:p>
        </p:txBody>
      </p:sp>
      <p:sp>
        <p:nvSpPr>
          <p:cNvPr id="4" name="Slide Number Placeholder 3"/>
          <p:cNvSpPr>
            <a:spLocks noGrp="1"/>
          </p:cNvSpPr>
          <p:nvPr>
            <p:ph type="sldNum" sz="quarter" idx="5"/>
          </p:nvPr>
        </p:nvSpPr>
        <p:spPr/>
        <p:txBody>
          <a:bodyPr/>
          <a:lstStyle/>
          <a:p>
            <a:fld id="{5FA44183-26D8-4E20-8077-9F9CB7D421B7}" type="slidenum">
              <a:rPr lang="en-GB" smtClean="0"/>
              <a:t>3</a:t>
            </a:fld>
            <a:endParaRPr lang="en-GB"/>
          </a:p>
        </p:txBody>
      </p:sp>
    </p:spTree>
    <p:extLst>
      <p:ext uri="{BB962C8B-B14F-4D97-AF65-F5344CB8AC3E}">
        <p14:creationId xmlns:p14="http://schemas.microsoft.com/office/powerpoint/2010/main" val="411560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Kaleidoscope</a:t>
            </a:r>
          </a:p>
        </p:txBody>
      </p:sp>
      <p:sp>
        <p:nvSpPr>
          <p:cNvPr id="4" name="Slide Number Placeholder 3"/>
          <p:cNvSpPr>
            <a:spLocks noGrp="1"/>
          </p:cNvSpPr>
          <p:nvPr>
            <p:ph type="sldNum" sz="quarter" idx="5"/>
          </p:nvPr>
        </p:nvSpPr>
        <p:spPr/>
        <p:txBody>
          <a:bodyPr/>
          <a:lstStyle/>
          <a:p>
            <a:fld id="{5FA44183-26D8-4E20-8077-9F9CB7D421B7}" type="slidenum">
              <a:rPr lang="en-GB" smtClean="0"/>
              <a:t>4</a:t>
            </a:fld>
            <a:endParaRPr lang="en-GB"/>
          </a:p>
        </p:txBody>
      </p:sp>
    </p:spTree>
    <p:extLst>
      <p:ext uri="{BB962C8B-B14F-4D97-AF65-F5344CB8AC3E}">
        <p14:creationId xmlns:p14="http://schemas.microsoft.com/office/powerpoint/2010/main" val="263900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A44183-26D8-4E20-8077-9F9CB7D421B7}" type="slidenum">
              <a:rPr lang="en-GB" smtClean="0"/>
              <a:t>5</a:t>
            </a:fld>
            <a:endParaRPr lang="en-GB"/>
          </a:p>
        </p:txBody>
      </p:sp>
    </p:spTree>
    <p:extLst>
      <p:ext uri="{BB962C8B-B14F-4D97-AF65-F5344CB8AC3E}">
        <p14:creationId xmlns:p14="http://schemas.microsoft.com/office/powerpoint/2010/main" val="219250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do this, we get material for spoken prayer</a:t>
            </a:r>
          </a:p>
        </p:txBody>
      </p:sp>
      <p:sp>
        <p:nvSpPr>
          <p:cNvPr id="4" name="Slide Number Placeholder 3"/>
          <p:cNvSpPr>
            <a:spLocks noGrp="1"/>
          </p:cNvSpPr>
          <p:nvPr>
            <p:ph type="sldNum" sz="quarter" idx="5"/>
          </p:nvPr>
        </p:nvSpPr>
        <p:spPr/>
        <p:txBody>
          <a:bodyPr/>
          <a:lstStyle/>
          <a:p>
            <a:fld id="{5FA44183-26D8-4E20-8077-9F9CB7D421B7}" type="slidenum">
              <a:rPr lang="en-GB" smtClean="0"/>
              <a:t>6</a:t>
            </a:fld>
            <a:endParaRPr lang="en-GB"/>
          </a:p>
        </p:txBody>
      </p:sp>
    </p:spTree>
    <p:extLst>
      <p:ext uri="{BB962C8B-B14F-4D97-AF65-F5344CB8AC3E}">
        <p14:creationId xmlns:p14="http://schemas.microsoft.com/office/powerpoint/2010/main" val="113158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A44183-26D8-4E20-8077-9F9CB7D421B7}" type="slidenum">
              <a:rPr lang="en-GB" smtClean="0"/>
              <a:t>7</a:t>
            </a:fld>
            <a:endParaRPr lang="en-GB"/>
          </a:p>
        </p:txBody>
      </p:sp>
    </p:spTree>
    <p:extLst>
      <p:ext uri="{BB962C8B-B14F-4D97-AF65-F5344CB8AC3E}">
        <p14:creationId xmlns:p14="http://schemas.microsoft.com/office/powerpoint/2010/main" val="189019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A44183-26D8-4E20-8077-9F9CB7D421B7}" type="slidenum">
              <a:rPr lang="en-GB" smtClean="0"/>
              <a:t>8</a:t>
            </a:fld>
            <a:endParaRPr lang="en-GB"/>
          </a:p>
        </p:txBody>
      </p:sp>
    </p:spTree>
    <p:extLst>
      <p:ext uri="{BB962C8B-B14F-4D97-AF65-F5344CB8AC3E}">
        <p14:creationId xmlns:p14="http://schemas.microsoft.com/office/powerpoint/2010/main" val="220465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A44183-26D8-4E20-8077-9F9CB7D421B7}" type="slidenum">
              <a:rPr lang="en-GB" smtClean="0"/>
              <a:t>9</a:t>
            </a:fld>
            <a:endParaRPr lang="en-GB"/>
          </a:p>
        </p:txBody>
      </p:sp>
    </p:spTree>
    <p:extLst>
      <p:ext uri="{BB962C8B-B14F-4D97-AF65-F5344CB8AC3E}">
        <p14:creationId xmlns:p14="http://schemas.microsoft.com/office/powerpoint/2010/main" val="406090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6/1/2019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6/1/2019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6/1/2019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6/1/2019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6/1/2019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6/1/2019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6/1/2019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FB33-6011-4A08-B46D-5F13DC984FFE}"/>
              </a:ext>
            </a:extLst>
          </p:cNvPr>
          <p:cNvSpPr>
            <a:spLocks noGrp="1"/>
          </p:cNvSpPr>
          <p:nvPr>
            <p:ph type="title"/>
          </p:nvPr>
        </p:nvSpPr>
        <p:spPr/>
        <p:txBody>
          <a:bodyPr>
            <a:normAutofit fontScale="90000"/>
          </a:bodyPr>
          <a:lstStyle/>
          <a:p>
            <a:r>
              <a:rPr lang="en-GB" dirty="0"/>
              <a:t>Our values, our DNA</a:t>
            </a:r>
            <a:br>
              <a:rPr lang="en-GB" dirty="0"/>
            </a:br>
            <a:endParaRPr lang="en-GB" dirty="0"/>
          </a:p>
        </p:txBody>
      </p:sp>
      <p:sp>
        <p:nvSpPr>
          <p:cNvPr id="3" name="Content Placeholder 2">
            <a:extLst>
              <a:ext uri="{FF2B5EF4-FFF2-40B4-BE49-F238E27FC236}">
                <a16:creationId xmlns:a16="http://schemas.microsoft.com/office/drawing/2014/main" id="{55B15C59-EEA5-4962-A318-A7B403E72F91}"/>
              </a:ext>
            </a:extLst>
          </p:cNvPr>
          <p:cNvSpPr>
            <a:spLocks noGrp="1"/>
          </p:cNvSpPr>
          <p:nvPr>
            <p:ph idx="1"/>
          </p:nvPr>
        </p:nvSpPr>
        <p:spPr/>
        <p:txBody>
          <a:bodyPr>
            <a:normAutofit/>
          </a:bodyPr>
          <a:lstStyle/>
          <a:p>
            <a:r>
              <a:rPr lang="en-GB" sz="4400" i="1" dirty="0"/>
              <a:t>Following Jesus</a:t>
            </a:r>
          </a:p>
          <a:p>
            <a:r>
              <a:rPr lang="en-GB" sz="4400" i="1" dirty="0"/>
              <a:t>Centrality of the Bible </a:t>
            </a:r>
          </a:p>
          <a:p>
            <a:r>
              <a:rPr lang="en-GB" sz="4400" i="1" dirty="0"/>
              <a:t>Engaging in Mission </a:t>
            </a:r>
          </a:p>
          <a:p>
            <a:r>
              <a:rPr lang="en-GB" sz="4400" i="1" dirty="0"/>
              <a:t>Embracing Adventure</a:t>
            </a:r>
          </a:p>
          <a:p>
            <a:r>
              <a:rPr lang="en-GB" sz="4400" i="1" dirty="0"/>
              <a:t>Faithful in Prayer </a:t>
            </a:r>
          </a:p>
        </p:txBody>
      </p:sp>
      <p:pic>
        <p:nvPicPr>
          <p:cNvPr id="4" name="Picture 3">
            <a:extLst>
              <a:ext uri="{FF2B5EF4-FFF2-40B4-BE49-F238E27FC236}">
                <a16:creationId xmlns:a16="http://schemas.microsoft.com/office/drawing/2014/main" id="{0F1AF840-FD7A-4A48-A0A1-BBA2FF8D88EB}"/>
              </a:ext>
            </a:extLst>
          </p:cNvPr>
          <p:cNvPicPr>
            <a:picLocks noChangeAspect="1"/>
          </p:cNvPicPr>
          <p:nvPr/>
        </p:nvPicPr>
        <p:blipFill>
          <a:blip r:embed="rId3"/>
          <a:stretch>
            <a:fillRect/>
          </a:stretch>
        </p:blipFill>
        <p:spPr>
          <a:xfrm rot="-5400000">
            <a:off x="6297552" y="1080989"/>
            <a:ext cx="6693956" cy="4709281"/>
          </a:xfrm>
          <a:prstGeom prst="rect">
            <a:avLst/>
          </a:prstGeom>
        </p:spPr>
      </p:pic>
    </p:spTree>
    <p:extLst>
      <p:ext uri="{BB962C8B-B14F-4D97-AF65-F5344CB8AC3E}">
        <p14:creationId xmlns:p14="http://schemas.microsoft.com/office/powerpoint/2010/main" val="268415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1D35-00A8-428B-904F-14158EB38A24}"/>
              </a:ext>
            </a:extLst>
          </p:cNvPr>
          <p:cNvSpPr>
            <a:spLocks noGrp="1"/>
          </p:cNvSpPr>
          <p:nvPr>
            <p:ph type="title"/>
          </p:nvPr>
        </p:nvSpPr>
        <p:spPr/>
        <p:txBody>
          <a:bodyPr>
            <a:normAutofit fontScale="90000"/>
          </a:bodyPr>
          <a:lstStyle/>
          <a:p>
            <a:r>
              <a:rPr lang="en-GB" dirty="0"/>
              <a:t>Faithful in Prayer</a:t>
            </a:r>
            <a:br>
              <a:rPr lang="en-GB" dirty="0"/>
            </a:br>
            <a:r>
              <a:rPr lang="en-GB" dirty="0"/>
              <a:t>Psalm 119. 161-176 </a:t>
            </a:r>
          </a:p>
        </p:txBody>
      </p:sp>
      <p:pic>
        <p:nvPicPr>
          <p:cNvPr id="4" name="Content Placeholder 3">
            <a:extLst>
              <a:ext uri="{FF2B5EF4-FFF2-40B4-BE49-F238E27FC236}">
                <a16:creationId xmlns:a16="http://schemas.microsoft.com/office/drawing/2014/main" id="{F3FF74D3-68C0-4EAE-B471-764E76426F4F}"/>
              </a:ext>
            </a:extLst>
          </p:cNvPr>
          <p:cNvPicPr>
            <a:picLocks noGrp="1" noChangeAspect="1"/>
          </p:cNvPicPr>
          <p:nvPr>
            <p:ph idx="1"/>
          </p:nvPr>
        </p:nvPicPr>
        <p:blipFill>
          <a:blip r:embed="rId3"/>
          <a:stretch>
            <a:fillRect/>
          </a:stretch>
        </p:blipFill>
        <p:spPr>
          <a:xfrm>
            <a:off x="1820888" y="1776463"/>
            <a:ext cx="8384995" cy="4979213"/>
          </a:xfrm>
          <a:prstGeom prst="rect">
            <a:avLst/>
          </a:prstGeom>
        </p:spPr>
      </p:pic>
    </p:spTree>
    <p:extLst>
      <p:ext uri="{BB962C8B-B14F-4D97-AF65-F5344CB8AC3E}">
        <p14:creationId xmlns:p14="http://schemas.microsoft.com/office/powerpoint/2010/main" val="116665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EB98-59C4-4753-A927-89F80CAEA4FF}"/>
              </a:ext>
            </a:extLst>
          </p:cNvPr>
          <p:cNvSpPr>
            <a:spLocks noGrp="1"/>
          </p:cNvSpPr>
          <p:nvPr>
            <p:ph type="title"/>
          </p:nvPr>
        </p:nvSpPr>
        <p:spPr>
          <a:xfrm>
            <a:off x="412956" y="365125"/>
            <a:ext cx="6548284" cy="1325563"/>
          </a:xfrm>
        </p:spPr>
        <p:txBody>
          <a:bodyPr>
            <a:normAutofit fontScale="90000"/>
          </a:bodyPr>
          <a:lstStyle/>
          <a:p>
            <a:r>
              <a:rPr lang="en-GB" dirty="0"/>
              <a:t>1/ Shaped by God’s word (e.g. vs 166-168) </a:t>
            </a:r>
          </a:p>
        </p:txBody>
      </p:sp>
      <p:pic>
        <p:nvPicPr>
          <p:cNvPr id="4" name="Content Placeholder 3">
            <a:extLst>
              <a:ext uri="{FF2B5EF4-FFF2-40B4-BE49-F238E27FC236}">
                <a16:creationId xmlns:a16="http://schemas.microsoft.com/office/drawing/2014/main" id="{6193D08C-6F27-4F60-9B51-DB2E1486766C}"/>
              </a:ext>
            </a:extLst>
          </p:cNvPr>
          <p:cNvPicPr>
            <a:picLocks noGrp="1" noChangeAspect="1"/>
          </p:cNvPicPr>
          <p:nvPr>
            <p:ph idx="1"/>
          </p:nvPr>
        </p:nvPicPr>
        <p:blipFill>
          <a:blip r:embed="rId3"/>
          <a:stretch>
            <a:fillRect/>
          </a:stretch>
        </p:blipFill>
        <p:spPr>
          <a:xfrm>
            <a:off x="4932604" y="1121272"/>
            <a:ext cx="5676401" cy="5676401"/>
          </a:xfrm>
          <a:prstGeom prst="rect">
            <a:avLst/>
          </a:prstGeom>
        </p:spPr>
      </p:pic>
    </p:spTree>
    <p:extLst>
      <p:ext uri="{BB962C8B-B14F-4D97-AF65-F5344CB8AC3E}">
        <p14:creationId xmlns:p14="http://schemas.microsoft.com/office/powerpoint/2010/main" val="3022412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557F8-162E-474D-914E-8987F28A38BD}"/>
              </a:ext>
            </a:extLst>
          </p:cNvPr>
          <p:cNvSpPr>
            <a:spLocks noGrp="1"/>
          </p:cNvSpPr>
          <p:nvPr>
            <p:ph type="title"/>
          </p:nvPr>
        </p:nvSpPr>
        <p:spPr/>
        <p:txBody>
          <a:bodyPr/>
          <a:lstStyle/>
          <a:p>
            <a:r>
              <a:rPr lang="en-GB" dirty="0"/>
              <a:t>2/ Praying different prayers  </a:t>
            </a:r>
          </a:p>
        </p:txBody>
      </p:sp>
      <p:pic>
        <p:nvPicPr>
          <p:cNvPr id="4" name="Content Placeholder 3">
            <a:extLst>
              <a:ext uri="{FF2B5EF4-FFF2-40B4-BE49-F238E27FC236}">
                <a16:creationId xmlns:a16="http://schemas.microsoft.com/office/drawing/2014/main" id="{485E9F0D-4139-45FE-8A49-49514E846945}"/>
              </a:ext>
            </a:extLst>
          </p:cNvPr>
          <p:cNvPicPr>
            <a:picLocks noGrp="1" noChangeAspect="1"/>
          </p:cNvPicPr>
          <p:nvPr>
            <p:ph idx="1"/>
          </p:nvPr>
        </p:nvPicPr>
        <p:blipFill>
          <a:blip r:embed="rId3"/>
          <a:stretch>
            <a:fillRect/>
          </a:stretch>
        </p:blipFill>
        <p:spPr>
          <a:xfrm>
            <a:off x="1082444" y="1431568"/>
            <a:ext cx="4351338" cy="4351338"/>
          </a:xfrm>
          <a:prstGeom prst="rect">
            <a:avLst/>
          </a:prstGeom>
        </p:spPr>
      </p:pic>
      <p:pic>
        <p:nvPicPr>
          <p:cNvPr id="5" name="Picture 4">
            <a:extLst>
              <a:ext uri="{FF2B5EF4-FFF2-40B4-BE49-F238E27FC236}">
                <a16:creationId xmlns:a16="http://schemas.microsoft.com/office/drawing/2014/main" id="{4950E791-FF61-4A38-91F9-E653361998E6}"/>
              </a:ext>
            </a:extLst>
          </p:cNvPr>
          <p:cNvPicPr>
            <a:picLocks noChangeAspect="1"/>
          </p:cNvPicPr>
          <p:nvPr/>
        </p:nvPicPr>
        <p:blipFill>
          <a:blip r:embed="rId4"/>
          <a:stretch>
            <a:fillRect/>
          </a:stretch>
        </p:blipFill>
        <p:spPr>
          <a:xfrm>
            <a:off x="5411072" y="2960584"/>
            <a:ext cx="5965438" cy="2947628"/>
          </a:xfrm>
          <a:prstGeom prst="rect">
            <a:avLst/>
          </a:prstGeom>
        </p:spPr>
      </p:pic>
    </p:spTree>
    <p:extLst>
      <p:ext uri="{BB962C8B-B14F-4D97-AF65-F5344CB8AC3E}">
        <p14:creationId xmlns:p14="http://schemas.microsoft.com/office/powerpoint/2010/main" val="2132558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32D67-7770-4CFD-AD18-EE8ACB7957B3}"/>
              </a:ext>
            </a:extLst>
          </p:cNvPr>
          <p:cNvSpPr>
            <a:spLocks noGrp="1"/>
          </p:cNvSpPr>
          <p:nvPr>
            <p:ph idx="1"/>
          </p:nvPr>
        </p:nvSpPr>
        <p:spPr>
          <a:xfrm>
            <a:off x="815200" y="901393"/>
            <a:ext cx="10233800" cy="4351338"/>
          </a:xfrm>
        </p:spPr>
        <p:txBody>
          <a:bodyPr>
            <a:normAutofit lnSpcReduction="10000"/>
          </a:bodyPr>
          <a:lstStyle/>
          <a:p>
            <a:pPr marL="0" indent="0">
              <a:buNone/>
            </a:pPr>
            <a:r>
              <a:rPr lang="en-GB" sz="4000" b="1" dirty="0"/>
              <a:t>Praise</a:t>
            </a:r>
            <a:r>
              <a:rPr lang="en-GB" sz="4000" dirty="0"/>
              <a:t> (e.g., vs 164, 171), </a:t>
            </a:r>
            <a:r>
              <a:rPr lang="en-GB" sz="4000" b="1" dirty="0"/>
              <a:t>thanksgiving</a:t>
            </a:r>
            <a:r>
              <a:rPr lang="en-GB" sz="4000" dirty="0"/>
              <a:t> (v 165), </a:t>
            </a:r>
            <a:r>
              <a:rPr lang="en-GB" sz="4000" b="1" dirty="0"/>
              <a:t>confession</a:t>
            </a:r>
            <a:r>
              <a:rPr lang="en-GB" sz="4000" dirty="0"/>
              <a:t> (v 176), </a:t>
            </a:r>
            <a:r>
              <a:rPr lang="en-GB" sz="4000" b="1" dirty="0"/>
              <a:t>intercession</a:t>
            </a:r>
            <a:r>
              <a:rPr lang="en-GB" sz="4000" dirty="0"/>
              <a:t> (e.g., vs 169, 171)</a:t>
            </a:r>
          </a:p>
          <a:p>
            <a:pPr marL="0" indent="0">
              <a:buNone/>
            </a:pPr>
            <a:r>
              <a:rPr lang="en-GB" sz="4000" b="1" dirty="0"/>
              <a:t>A</a:t>
            </a:r>
            <a:r>
              <a:rPr lang="en-GB" sz="4000" dirty="0"/>
              <a:t>doration </a:t>
            </a:r>
          </a:p>
          <a:p>
            <a:pPr marL="0" indent="0">
              <a:buNone/>
            </a:pPr>
            <a:r>
              <a:rPr lang="en-GB" sz="4000" b="1" dirty="0"/>
              <a:t>C</a:t>
            </a:r>
            <a:r>
              <a:rPr lang="en-GB" sz="4000" dirty="0"/>
              <a:t>onfession </a:t>
            </a:r>
          </a:p>
          <a:p>
            <a:pPr marL="0" indent="0">
              <a:buNone/>
            </a:pPr>
            <a:r>
              <a:rPr lang="en-GB" sz="4000" b="1" dirty="0"/>
              <a:t>T</a:t>
            </a:r>
            <a:r>
              <a:rPr lang="en-GB" sz="4000" dirty="0"/>
              <a:t>hanksgiving </a:t>
            </a:r>
          </a:p>
          <a:p>
            <a:pPr marL="0" indent="0">
              <a:buNone/>
            </a:pPr>
            <a:r>
              <a:rPr lang="en-GB" sz="4000" b="1" dirty="0"/>
              <a:t>S</a:t>
            </a:r>
            <a:r>
              <a:rPr lang="en-GB" sz="4000" dirty="0"/>
              <a:t>upplication (see v 170!) </a:t>
            </a:r>
          </a:p>
        </p:txBody>
      </p:sp>
      <p:pic>
        <p:nvPicPr>
          <p:cNvPr id="4" name="Picture 3">
            <a:extLst>
              <a:ext uri="{FF2B5EF4-FFF2-40B4-BE49-F238E27FC236}">
                <a16:creationId xmlns:a16="http://schemas.microsoft.com/office/drawing/2014/main" id="{FED23ECA-E88C-4C46-9123-E3FC3F874914}"/>
              </a:ext>
            </a:extLst>
          </p:cNvPr>
          <p:cNvPicPr>
            <a:picLocks noChangeAspect="1"/>
          </p:cNvPicPr>
          <p:nvPr/>
        </p:nvPicPr>
        <p:blipFill>
          <a:blip r:embed="rId3"/>
          <a:stretch>
            <a:fillRect/>
          </a:stretch>
        </p:blipFill>
        <p:spPr>
          <a:xfrm>
            <a:off x="6274456" y="2477730"/>
            <a:ext cx="5457886" cy="3898490"/>
          </a:xfrm>
          <a:prstGeom prst="rect">
            <a:avLst/>
          </a:prstGeom>
        </p:spPr>
      </p:pic>
    </p:spTree>
    <p:extLst>
      <p:ext uri="{BB962C8B-B14F-4D97-AF65-F5344CB8AC3E}">
        <p14:creationId xmlns:p14="http://schemas.microsoft.com/office/powerpoint/2010/main" val="2177867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E602D-D189-42D7-9D11-4E9BF755E16B}"/>
              </a:ext>
            </a:extLst>
          </p:cNvPr>
          <p:cNvSpPr>
            <a:spLocks noGrp="1"/>
          </p:cNvSpPr>
          <p:nvPr>
            <p:ph idx="1"/>
          </p:nvPr>
        </p:nvSpPr>
        <p:spPr>
          <a:xfrm>
            <a:off x="313755" y="498271"/>
            <a:ext cx="10233800" cy="4351338"/>
          </a:xfrm>
        </p:spPr>
        <p:txBody>
          <a:bodyPr>
            <a:normAutofit/>
          </a:bodyPr>
          <a:lstStyle/>
          <a:p>
            <a:pPr marL="0" indent="0">
              <a:buNone/>
            </a:pPr>
            <a:r>
              <a:rPr lang="en-GB" sz="4000" dirty="0"/>
              <a:t>Contemplation is also important (vs 161-162) </a:t>
            </a:r>
          </a:p>
          <a:p>
            <a:pPr marL="0" indent="0">
              <a:buNone/>
            </a:pPr>
            <a:r>
              <a:rPr lang="en-GB" sz="4000" dirty="0"/>
              <a:t>Reverent fear and rejoicing </a:t>
            </a:r>
          </a:p>
          <a:p>
            <a:pPr marL="0" indent="0">
              <a:buNone/>
            </a:pPr>
            <a:endParaRPr lang="en-GB" sz="4000" dirty="0"/>
          </a:p>
          <a:p>
            <a:pPr marL="0" indent="0">
              <a:buNone/>
            </a:pPr>
            <a:r>
              <a:rPr lang="en-GB" sz="4000" dirty="0"/>
              <a:t>Pausing, reflecting…</a:t>
            </a:r>
          </a:p>
        </p:txBody>
      </p:sp>
      <p:pic>
        <p:nvPicPr>
          <p:cNvPr id="4" name="Picture 3">
            <a:extLst>
              <a:ext uri="{FF2B5EF4-FFF2-40B4-BE49-F238E27FC236}">
                <a16:creationId xmlns:a16="http://schemas.microsoft.com/office/drawing/2014/main" id="{E2E92F76-8D6E-4C5E-9142-DAC9110FC172}"/>
              </a:ext>
            </a:extLst>
          </p:cNvPr>
          <p:cNvPicPr>
            <a:picLocks noChangeAspect="1"/>
          </p:cNvPicPr>
          <p:nvPr/>
        </p:nvPicPr>
        <p:blipFill>
          <a:blip r:embed="rId3"/>
          <a:stretch>
            <a:fillRect/>
          </a:stretch>
        </p:blipFill>
        <p:spPr>
          <a:xfrm>
            <a:off x="4828516" y="1911312"/>
            <a:ext cx="7245497" cy="4391210"/>
          </a:xfrm>
          <a:prstGeom prst="rect">
            <a:avLst/>
          </a:prstGeom>
        </p:spPr>
      </p:pic>
    </p:spTree>
    <p:extLst>
      <p:ext uri="{BB962C8B-B14F-4D97-AF65-F5344CB8AC3E}">
        <p14:creationId xmlns:p14="http://schemas.microsoft.com/office/powerpoint/2010/main" val="3535033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C4D05-D357-4125-A0AD-0874C91BA707}"/>
              </a:ext>
            </a:extLst>
          </p:cNvPr>
          <p:cNvPicPr>
            <a:picLocks noChangeAspect="1"/>
          </p:cNvPicPr>
          <p:nvPr/>
        </p:nvPicPr>
        <p:blipFill>
          <a:blip r:embed="rId3"/>
          <a:stretch>
            <a:fillRect/>
          </a:stretch>
        </p:blipFill>
        <p:spPr>
          <a:xfrm>
            <a:off x="5220929" y="2141170"/>
            <a:ext cx="6617109" cy="4607422"/>
          </a:xfrm>
          <a:prstGeom prst="rect">
            <a:avLst/>
          </a:prstGeom>
        </p:spPr>
      </p:pic>
      <p:sp>
        <p:nvSpPr>
          <p:cNvPr id="2" name="Title 1">
            <a:extLst>
              <a:ext uri="{FF2B5EF4-FFF2-40B4-BE49-F238E27FC236}">
                <a16:creationId xmlns:a16="http://schemas.microsoft.com/office/drawing/2014/main" id="{C537863C-D468-4484-83FF-57861B4B1F9A}"/>
              </a:ext>
            </a:extLst>
          </p:cNvPr>
          <p:cNvSpPr>
            <a:spLocks noGrp="1"/>
          </p:cNvSpPr>
          <p:nvPr>
            <p:ph type="title"/>
          </p:nvPr>
        </p:nvSpPr>
        <p:spPr/>
        <p:txBody>
          <a:bodyPr/>
          <a:lstStyle/>
          <a:p>
            <a:r>
              <a:rPr lang="en-GB" dirty="0"/>
              <a:t>3/ Disciplined (v 164) </a:t>
            </a:r>
          </a:p>
        </p:txBody>
      </p:sp>
      <p:sp>
        <p:nvSpPr>
          <p:cNvPr id="3" name="Content Placeholder 2">
            <a:extLst>
              <a:ext uri="{FF2B5EF4-FFF2-40B4-BE49-F238E27FC236}">
                <a16:creationId xmlns:a16="http://schemas.microsoft.com/office/drawing/2014/main" id="{BC4B352F-6253-46E1-BF96-E89187218F10}"/>
              </a:ext>
            </a:extLst>
          </p:cNvPr>
          <p:cNvSpPr>
            <a:spLocks noGrp="1"/>
          </p:cNvSpPr>
          <p:nvPr>
            <p:ph idx="1"/>
          </p:nvPr>
        </p:nvSpPr>
        <p:spPr>
          <a:xfrm>
            <a:off x="638220" y="1690688"/>
            <a:ext cx="10233800" cy="4351338"/>
          </a:xfrm>
        </p:spPr>
        <p:txBody>
          <a:bodyPr>
            <a:normAutofit/>
          </a:bodyPr>
          <a:lstStyle/>
          <a:p>
            <a:pPr marL="0" indent="0">
              <a:buNone/>
            </a:pPr>
            <a:r>
              <a:rPr lang="en-GB" sz="4000" dirty="0"/>
              <a:t>Seven times a day! </a:t>
            </a:r>
          </a:p>
          <a:p>
            <a:pPr marL="0" indent="0">
              <a:buNone/>
            </a:pPr>
            <a:r>
              <a:rPr lang="en-GB" sz="4000" dirty="0"/>
              <a:t>Pray without ceasing (1 Thess 5.17) but we can only do this if we’re disciplined </a:t>
            </a:r>
          </a:p>
        </p:txBody>
      </p:sp>
    </p:spTree>
    <p:extLst>
      <p:ext uri="{BB962C8B-B14F-4D97-AF65-F5344CB8AC3E}">
        <p14:creationId xmlns:p14="http://schemas.microsoft.com/office/powerpoint/2010/main" val="198982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77F7-8AA9-4538-8230-0BA0406DEEBD}"/>
              </a:ext>
            </a:extLst>
          </p:cNvPr>
          <p:cNvSpPr>
            <a:spLocks noGrp="1"/>
          </p:cNvSpPr>
          <p:nvPr>
            <p:ph type="title"/>
          </p:nvPr>
        </p:nvSpPr>
        <p:spPr/>
        <p:txBody>
          <a:bodyPr/>
          <a:lstStyle/>
          <a:p>
            <a:r>
              <a:rPr lang="en-GB" dirty="0"/>
              <a:t>4/ Heart to Heart Engagement </a:t>
            </a:r>
          </a:p>
        </p:txBody>
      </p:sp>
      <p:sp>
        <p:nvSpPr>
          <p:cNvPr id="3" name="Content Placeholder 2">
            <a:extLst>
              <a:ext uri="{FF2B5EF4-FFF2-40B4-BE49-F238E27FC236}">
                <a16:creationId xmlns:a16="http://schemas.microsoft.com/office/drawing/2014/main" id="{7FFFD6A3-2ACE-4D92-9A06-B7D11BCB193D}"/>
              </a:ext>
            </a:extLst>
          </p:cNvPr>
          <p:cNvSpPr>
            <a:spLocks noGrp="1"/>
          </p:cNvSpPr>
          <p:nvPr>
            <p:ph idx="1"/>
          </p:nvPr>
        </p:nvSpPr>
        <p:spPr>
          <a:xfrm>
            <a:off x="838199" y="1825625"/>
            <a:ext cx="4225413" cy="4351338"/>
          </a:xfrm>
        </p:spPr>
        <p:txBody>
          <a:bodyPr>
            <a:normAutofit/>
          </a:bodyPr>
          <a:lstStyle/>
          <a:p>
            <a:pPr marL="0" indent="0">
              <a:buNone/>
            </a:pPr>
            <a:r>
              <a:rPr lang="en-GB" sz="4000" dirty="0"/>
              <a:t>The Psalmist loves prayer because he loves God</a:t>
            </a:r>
          </a:p>
        </p:txBody>
      </p:sp>
      <p:pic>
        <p:nvPicPr>
          <p:cNvPr id="4" name="Picture 3">
            <a:extLst>
              <a:ext uri="{FF2B5EF4-FFF2-40B4-BE49-F238E27FC236}">
                <a16:creationId xmlns:a16="http://schemas.microsoft.com/office/drawing/2014/main" id="{3E3167A9-27C1-4A4B-97A6-1428DD157CB8}"/>
              </a:ext>
            </a:extLst>
          </p:cNvPr>
          <p:cNvPicPr>
            <a:picLocks noChangeAspect="1"/>
          </p:cNvPicPr>
          <p:nvPr/>
        </p:nvPicPr>
        <p:blipFill>
          <a:blip r:embed="rId3"/>
          <a:stretch>
            <a:fillRect/>
          </a:stretch>
        </p:blipFill>
        <p:spPr>
          <a:xfrm>
            <a:off x="5451633" y="1445341"/>
            <a:ext cx="5326627" cy="5326627"/>
          </a:xfrm>
          <a:prstGeom prst="rect">
            <a:avLst/>
          </a:prstGeom>
        </p:spPr>
      </p:pic>
    </p:spTree>
    <p:extLst>
      <p:ext uri="{BB962C8B-B14F-4D97-AF65-F5344CB8AC3E}">
        <p14:creationId xmlns:p14="http://schemas.microsoft.com/office/powerpoint/2010/main" val="3889951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A63B-CAF5-4911-AA75-B3F2BA45D6FE}"/>
              </a:ext>
            </a:extLst>
          </p:cNvPr>
          <p:cNvSpPr>
            <a:spLocks noGrp="1"/>
          </p:cNvSpPr>
          <p:nvPr>
            <p:ph type="title"/>
          </p:nvPr>
        </p:nvSpPr>
        <p:spPr>
          <a:xfrm>
            <a:off x="6276439" y="2941177"/>
            <a:ext cx="5561602" cy="1325563"/>
          </a:xfrm>
        </p:spPr>
        <p:txBody>
          <a:bodyPr>
            <a:noAutofit/>
          </a:bodyPr>
          <a:lstStyle/>
          <a:p>
            <a:r>
              <a:rPr lang="en-GB" sz="4000" dirty="0"/>
              <a:t>Can I be honest with you? I'm actually not that into prayer, It’s Jesus I’m into, so we talk.</a:t>
            </a:r>
            <a:br>
              <a:rPr lang="en-GB" sz="4000" dirty="0"/>
            </a:br>
            <a:r>
              <a:rPr lang="en-GB" sz="4000" dirty="0"/>
              <a:t>I don't believe in the power of prayer. I believe in the power of God. So I ask for his help. A lot.</a:t>
            </a:r>
            <a:br>
              <a:rPr lang="en-GB" sz="3600" dirty="0"/>
            </a:br>
            <a:endParaRPr lang="en-GB" sz="3600" dirty="0"/>
          </a:p>
        </p:txBody>
      </p:sp>
      <p:pic>
        <p:nvPicPr>
          <p:cNvPr id="4" name="Content Placeholder 3">
            <a:extLst>
              <a:ext uri="{FF2B5EF4-FFF2-40B4-BE49-F238E27FC236}">
                <a16:creationId xmlns:a16="http://schemas.microsoft.com/office/drawing/2014/main" id="{EE0F3F5C-D218-45A5-98D6-28EE2870EF9E}"/>
              </a:ext>
            </a:extLst>
          </p:cNvPr>
          <p:cNvPicPr>
            <a:picLocks noGrp="1" noChangeAspect="1"/>
          </p:cNvPicPr>
          <p:nvPr>
            <p:ph idx="1"/>
          </p:nvPr>
        </p:nvPicPr>
        <p:blipFill>
          <a:blip r:embed="rId3"/>
          <a:stretch>
            <a:fillRect/>
          </a:stretch>
        </p:blipFill>
        <p:spPr>
          <a:xfrm>
            <a:off x="540775" y="556368"/>
            <a:ext cx="5374788" cy="5374788"/>
          </a:xfrm>
          <a:prstGeom prst="rect">
            <a:avLst/>
          </a:prstGeom>
        </p:spPr>
      </p:pic>
    </p:spTree>
    <p:extLst>
      <p:ext uri="{BB962C8B-B14F-4D97-AF65-F5344CB8AC3E}">
        <p14:creationId xmlns:p14="http://schemas.microsoft.com/office/powerpoint/2010/main" val="58254261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F2F3698D71DB40B9309D265380E61A" ma:contentTypeVersion="5" ma:contentTypeDescription="Create a new document." ma:contentTypeScope="" ma:versionID="f9f9eee69fc8c73bba6650368d647291">
  <xsd:schema xmlns:xsd="http://www.w3.org/2001/XMLSchema" xmlns:xs="http://www.w3.org/2001/XMLSchema" xmlns:p="http://schemas.microsoft.com/office/2006/metadata/properties" xmlns:ns2="8145bb1d-ca89-48f5-8a03-ec3f69990983" targetNamespace="http://schemas.microsoft.com/office/2006/metadata/properties" ma:root="true" ma:fieldsID="ca954b7b41de12c1627fc4fb5a1815be" ns2:_="">
    <xsd:import namespace="8145bb1d-ca89-48f5-8a03-ec3f6999098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5bb1d-ca89-48f5-8a03-ec3f6999098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AD7296-2E06-425D-80B6-072423DFEB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45bb1d-ca89-48f5-8a03-ec3f69990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479E99-0C5C-4791-82FA-06756A1BE347}">
  <ds:schemaRefs>
    <ds:schemaRef ds:uri="http://schemas.microsoft.com/sharepoint/v3/contenttype/forms"/>
  </ds:schemaRefs>
</ds:datastoreItem>
</file>

<file path=customXml/itemProps3.xml><?xml version="1.0" encoding="utf-8"?>
<ds:datastoreItem xmlns:ds="http://schemas.openxmlformats.org/officeDocument/2006/customXml" ds:itemID="{3291FF3D-5FC0-4BE3-8536-411BBB1E4BC3}">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8145bb1d-ca89-48f5-8a03-ec3f6999098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Depth</Template>
  <TotalTime>1120</TotalTime>
  <Words>715</Words>
  <Application>Microsoft Office PowerPoint</Application>
  <PresentationFormat>Widescreen</PresentationFormat>
  <Paragraphs>61</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Corbel</vt:lpstr>
      <vt:lpstr>Depth</vt:lpstr>
      <vt:lpstr>Our values, our DNA </vt:lpstr>
      <vt:lpstr>Faithful in Prayer Psalm 119. 161-176 </vt:lpstr>
      <vt:lpstr>1/ Shaped by God’s word (e.g. vs 166-168) </vt:lpstr>
      <vt:lpstr>2/ Praying different prayers  </vt:lpstr>
      <vt:lpstr>PowerPoint Presentation</vt:lpstr>
      <vt:lpstr>PowerPoint Presentation</vt:lpstr>
      <vt:lpstr>3/ Disciplined (v 164) </vt:lpstr>
      <vt:lpstr>4/ Heart to Heart Engagement </vt:lpstr>
      <vt:lpstr>Can I be honest with you? I'm actually not that into prayer, It’s Jesus I’m into, so we talk. I don't believe in the power of prayer. I believe in the power of God. So I ask for his help. A lot.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values, our DNA</dc:title>
  <dc:creator>Peter Morden</dc:creator>
  <cp:lastModifiedBy>Peter Morden</cp:lastModifiedBy>
  <cp:revision>2</cp:revision>
  <cp:lastPrinted>2019-06-02T07:19:10Z</cp:lastPrinted>
  <dcterms:created xsi:type="dcterms:W3CDTF">2019-06-01T13:32:13Z</dcterms:created>
  <dcterms:modified xsi:type="dcterms:W3CDTF">2019-06-02T08:12:18Z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0x01010032F2F3698D71DB40B9309D265380E61A</vt:lpwstr>
  </property>
</Properties>
</file>